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7/5/2018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7/5/2018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7/5/2018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7/5/2018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irs.gov/" TargetMode="External"/><Relationship Id="rId2" Type="http://schemas.openxmlformats.org/officeDocument/2006/relationships/hyperlink" Target="http://www.irs.gov/Charities-&amp;-Non-Porfits/Exempt-Organizations-Select-Check"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179BF-280C-4780-B347-9011715F9494}"/>
              </a:ext>
            </a:extLst>
          </p:cNvPr>
          <p:cNvSpPr>
            <a:spLocks noGrp="1"/>
          </p:cNvSpPr>
          <p:nvPr>
            <p:ph type="ctrTitle"/>
          </p:nvPr>
        </p:nvSpPr>
        <p:spPr/>
        <p:txBody>
          <a:bodyPr/>
          <a:lstStyle/>
          <a:p>
            <a:r>
              <a:rPr lang="en-US" dirty="0"/>
              <a:t>Treasurer’s Workshop </a:t>
            </a:r>
          </a:p>
        </p:txBody>
      </p:sp>
      <p:sp>
        <p:nvSpPr>
          <p:cNvPr id="3" name="Subtitle 2">
            <a:extLst>
              <a:ext uri="{FF2B5EF4-FFF2-40B4-BE49-F238E27FC236}">
                <a16:creationId xmlns:a16="http://schemas.microsoft.com/office/drawing/2014/main" id="{AD33758A-A70D-43D1-BF9B-85EDE721CFAD}"/>
              </a:ext>
            </a:extLst>
          </p:cNvPr>
          <p:cNvSpPr>
            <a:spLocks noGrp="1"/>
          </p:cNvSpPr>
          <p:nvPr>
            <p:ph type="subTitle" idx="1"/>
          </p:nvPr>
        </p:nvSpPr>
        <p:spPr/>
        <p:txBody>
          <a:bodyPr>
            <a:normAutofit lnSpcReduction="10000"/>
          </a:bodyPr>
          <a:lstStyle/>
          <a:p>
            <a:r>
              <a:rPr lang="en-US" dirty="0"/>
              <a:t>July 2018</a:t>
            </a:r>
          </a:p>
          <a:p>
            <a:r>
              <a:rPr lang="en-US" dirty="0"/>
              <a:t>Marilyn Madigan </a:t>
            </a:r>
          </a:p>
          <a:p>
            <a:r>
              <a:rPr lang="en-US" dirty="0"/>
              <a:t>LAOH National Treasurer 2016-2018</a:t>
            </a:r>
          </a:p>
        </p:txBody>
      </p:sp>
    </p:spTree>
    <p:extLst>
      <p:ext uri="{BB962C8B-B14F-4D97-AF65-F5344CB8AC3E}">
        <p14:creationId xmlns:p14="http://schemas.microsoft.com/office/powerpoint/2010/main" val="1655790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65579-915E-42D0-BACC-99CC93B5BF76}"/>
              </a:ext>
            </a:extLst>
          </p:cNvPr>
          <p:cNvSpPr>
            <a:spLocks noGrp="1"/>
          </p:cNvSpPr>
          <p:nvPr>
            <p:ph type="title"/>
          </p:nvPr>
        </p:nvSpPr>
        <p:spPr/>
        <p:txBody>
          <a:bodyPr/>
          <a:lstStyle/>
          <a:p>
            <a:r>
              <a:rPr lang="en-US" dirty="0"/>
              <a:t>Charitable Organization </a:t>
            </a:r>
          </a:p>
        </p:txBody>
      </p:sp>
      <p:sp>
        <p:nvSpPr>
          <p:cNvPr id="3" name="Content Placeholder 2">
            <a:extLst>
              <a:ext uri="{FF2B5EF4-FFF2-40B4-BE49-F238E27FC236}">
                <a16:creationId xmlns:a16="http://schemas.microsoft.com/office/drawing/2014/main" id="{75F27134-CF72-4A2F-9451-4DDB3B517D9B}"/>
              </a:ext>
            </a:extLst>
          </p:cNvPr>
          <p:cNvSpPr>
            <a:spLocks noGrp="1"/>
          </p:cNvSpPr>
          <p:nvPr>
            <p:ph idx="1"/>
          </p:nvPr>
        </p:nvSpPr>
        <p:spPr/>
        <p:txBody>
          <a:bodyPr/>
          <a:lstStyle/>
          <a:p>
            <a:r>
              <a:rPr lang="en-US" dirty="0"/>
              <a:t>The National Board is a 501(c)3. </a:t>
            </a:r>
          </a:p>
          <a:p>
            <a:r>
              <a:rPr lang="en-US" dirty="0"/>
              <a:t>The States, County Boards and Divisions are recognized as 501(c)10 for tax exempt purposes.</a:t>
            </a:r>
          </a:p>
          <a:p>
            <a:r>
              <a:rPr lang="en-US" dirty="0"/>
              <a:t>Tax exemption has been given by the IRS and the type is designated in the Determination letter.</a:t>
            </a:r>
          </a:p>
          <a:p>
            <a:r>
              <a:rPr lang="en-US" dirty="0"/>
              <a:t>Organizations to be tax exempt must be operated for exempt purposes and not be an action organization.</a:t>
            </a:r>
          </a:p>
          <a:p>
            <a:r>
              <a:rPr lang="en-US" dirty="0"/>
              <a:t>Tax exempt Organizations are required to file a 990/990EZ/990N postcard annually by May 15</a:t>
            </a:r>
          </a:p>
        </p:txBody>
      </p:sp>
    </p:spTree>
    <p:extLst>
      <p:ext uri="{BB962C8B-B14F-4D97-AF65-F5344CB8AC3E}">
        <p14:creationId xmlns:p14="http://schemas.microsoft.com/office/powerpoint/2010/main" val="1840291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48F66-E93B-4499-8680-7F6462893147}"/>
              </a:ext>
            </a:extLst>
          </p:cNvPr>
          <p:cNvSpPr>
            <a:spLocks noGrp="1"/>
          </p:cNvSpPr>
          <p:nvPr>
            <p:ph type="title"/>
          </p:nvPr>
        </p:nvSpPr>
        <p:spPr/>
        <p:txBody>
          <a:bodyPr/>
          <a:lstStyle/>
          <a:p>
            <a:r>
              <a:rPr lang="en-US" dirty="0"/>
              <a:t>Financial Record Keeping for Tax Exempt</a:t>
            </a:r>
            <a:br>
              <a:rPr lang="en-US" dirty="0"/>
            </a:br>
            <a:r>
              <a:rPr lang="en-US" dirty="0"/>
              <a:t>Organizations </a:t>
            </a:r>
          </a:p>
        </p:txBody>
      </p:sp>
      <p:sp>
        <p:nvSpPr>
          <p:cNvPr id="3" name="Content Placeholder 2">
            <a:extLst>
              <a:ext uri="{FF2B5EF4-FFF2-40B4-BE49-F238E27FC236}">
                <a16:creationId xmlns:a16="http://schemas.microsoft.com/office/drawing/2014/main" id="{A5D44360-208C-4C92-B990-9C0939964AB5}"/>
              </a:ext>
            </a:extLst>
          </p:cNvPr>
          <p:cNvSpPr>
            <a:spLocks noGrp="1"/>
          </p:cNvSpPr>
          <p:nvPr>
            <p:ph idx="1"/>
          </p:nvPr>
        </p:nvSpPr>
        <p:spPr>
          <a:xfrm>
            <a:off x="677334" y="2160589"/>
            <a:ext cx="8596668" cy="4530357"/>
          </a:xfrm>
        </p:spPr>
        <p:txBody>
          <a:bodyPr>
            <a:normAutofit/>
          </a:bodyPr>
          <a:lstStyle/>
          <a:p>
            <a:r>
              <a:rPr lang="en-US" dirty="0"/>
              <a:t>The Year End Reports have listed Donations Received. In Revenue for the 990, Donations will be listed as Contributions, Gifts, Grants Received.</a:t>
            </a:r>
          </a:p>
          <a:p>
            <a:r>
              <a:rPr lang="en-US" dirty="0"/>
              <a:t>The Year End Reports have listed Fundraising Projects. For the 990, these funds would be recognized as Program Service Revenue.</a:t>
            </a:r>
          </a:p>
          <a:p>
            <a:r>
              <a:rPr lang="en-US" dirty="0"/>
              <a:t>The Year End Reports have listed Interest. For the 990, interest is </a:t>
            </a:r>
            <a:r>
              <a:rPr lang="en-US" dirty="0" err="1"/>
              <a:t>regonized</a:t>
            </a:r>
            <a:r>
              <a:rPr lang="en-US" dirty="0"/>
              <a:t> as Investment Income.</a:t>
            </a:r>
          </a:p>
          <a:p>
            <a:r>
              <a:rPr lang="en-US" dirty="0"/>
              <a:t>Under Expenses on the Year End Reports, donations was listed. Donations is Grants and Similar Amounts paid on the 990</a:t>
            </a:r>
          </a:p>
          <a:p>
            <a:r>
              <a:rPr lang="en-US" dirty="0"/>
              <a:t>Operating/General Expenses includes Occupancy, Rent, Utilities, Maintenance on the 990 </a:t>
            </a:r>
          </a:p>
          <a:p>
            <a:r>
              <a:rPr lang="en-US" dirty="0"/>
              <a:t>Continue to record Printing, Publications, Postage and Shipping</a:t>
            </a:r>
          </a:p>
          <a:p>
            <a:r>
              <a:rPr lang="en-US" dirty="0"/>
              <a:t>Other expenses include expenses for Fundraising/Conventions, Bank Charges, Supplies, Per capita taxes, State Assessments, Flowers and gifts. </a:t>
            </a:r>
          </a:p>
          <a:p>
            <a:endParaRPr lang="en-US" dirty="0"/>
          </a:p>
        </p:txBody>
      </p:sp>
    </p:spTree>
    <p:extLst>
      <p:ext uri="{BB962C8B-B14F-4D97-AF65-F5344CB8AC3E}">
        <p14:creationId xmlns:p14="http://schemas.microsoft.com/office/powerpoint/2010/main" val="2140824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451D4-BBF6-43BD-9048-64D8891A9218}"/>
              </a:ext>
            </a:extLst>
          </p:cNvPr>
          <p:cNvSpPr>
            <a:spLocks noGrp="1"/>
          </p:cNvSpPr>
          <p:nvPr>
            <p:ph type="title"/>
          </p:nvPr>
        </p:nvSpPr>
        <p:spPr/>
        <p:txBody>
          <a:bodyPr/>
          <a:lstStyle/>
          <a:p>
            <a:r>
              <a:rPr lang="en-US" dirty="0" err="1"/>
              <a:t>Definations</a:t>
            </a:r>
            <a:r>
              <a:rPr lang="en-US" dirty="0"/>
              <a:t> and Differences</a:t>
            </a:r>
          </a:p>
        </p:txBody>
      </p:sp>
      <p:sp>
        <p:nvSpPr>
          <p:cNvPr id="3" name="Content Placeholder 2">
            <a:extLst>
              <a:ext uri="{FF2B5EF4-FFF2-40B4-BE49-F238E27FC236}">
                <a16:creationId xmlns:a16="http://schemas.microsoft.com/office/drawing/2014/main" id="{E8E25579-F6A4-4270-88AF-7A6754C37519}"/>
              </a:ext>
            </a:extLst>
          </p:cNvPr>
          <p:cNvSpPr>
            <a:spLocks noGrp="1"/>
          </p:cNvSpPr>
          <p:nvPr>
            <p:ph idx="1"/>
          </p:nvPr>
        </p:nvSpPr>
        <p:spPr>
          <a:xfrm>
            <a:off x="677334" y="1705708"/>
            <a:ext cx="8596668" cy="4914899"/>
          </a:xfrm>
        </p:spPr>
        <p:txBody>
          <a:bodyPr/>
          <a:lstStyle/>
          <a:p>
            <a:r>
              <a:rPr lang="en-US" dirty="0"/>
              <a:t>Donations is a contribution of money or property given to a 501(c)3 organization such as a Church, Hospital, School, etc.</a:t>
            </a:r>
          </a:p>
          <a:p>
            <a:r>
              <a:rPr lang="en-US" dirty="0"/>
              <a:t>Grants are given to other organizations to further our exempt purpose and the funds are designated how the money is to be used. Examples include Scholarships, Awards, FFAI, Project St. Patrick, SOAR, </a:t>
            </a:r>
            <a:r>
              <a:rPr lang="en-US" dirty="0" err="1"/>
              <a:t>Columban</a:t>
            </a:r>
            <a:r>
              <a:rPr lang="en-US" dirty="0"/>
              <a:t> Fathers and Sisters</a:t>
            </a:r>
          </a:p>
          <a:p>
            <a:r>
              <a:rPr lang="en-US" dirty="0"/>
              <a:t>Gifts are money given to individuals, families or business that meets are exempt purpose. Examples include helping families or individuals after some unforeseen financial burden such as a fire or needed health expenses</a:t>
            </a:r>
          </a:p>
          <a:p>
            <a:r>
              <a:rPr lang="en-US" dirty="0"/>
              <a:t>Donations need to be given to a 501(c) 3 organization.</a:t>
            </a:r>
          </a:p>
          <a:p>
            <a:r>
              <a:rPr lang="en-US" dirty="0"/>
              <a:t>Grants can be given to any exempt organization, non exempt organization or individual as long as the funds are designated how to be used and meet our exempt purpose.</a:t>
            </a:r>
          </a:p>
          <a:p>
            <a:r>
              <a:rPr lang="en-US" dirty="0"/>
              <a:t>Gifts can be given to any individual or group where the gift is in accordance with our  exempt purpose.  </a:t>
            </a:r>
          </a:p>
          <a:p>
            <a:endParaRPr lang="en-US" dirty="0"/>
          </a:p>
        </p:txBody>
      </p:sp>
    </p:spTree>
    <p:extLst>
      <p:ext uri="{BB962C8B-B14F-4D97-AF65-F5344CB8AC3E}">
        <p14:creationId xmlns:p14="http://schemas.microsoft.com/office/powerpoint/2010/main" val="2377843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F6859-27F5-4530-8CC2-0688E0AF1948}"/>
              </a:ext>
            </a:extLst>
          </p:cNvPr>
          <p:cNvSpPr>
            <a:spLocks noGrp="1"/>
          </p:cNvSpPr>
          <p:nvPr>
            <p:ph type="title"/>
          </p:nvPr>
        </p:nvSpPr>
        <p:spPr/>
        <p:txBody>
          <a:bodyPr/>
          <a:lstStyle/>
          <a:p>
            <a:r>
              <a:rPr lang="en-US" dirty="0"/>
              <a:t>LAOH Exempt Purpose</a:t>
            </a:r>
          </a:p>
        </p:txBody>
      </p:sp>
      <p:sp>
        <p:nvSpPr>
          <p:cNvPr id="3" name="Content Placeholder 2">
            <a:extLst>
              <a:ext uri="{FF2B5EF4-FFF2-40B4-BE49-F238E27FC236}">
                <a16:creationId xmlns:a16="http://schemas.microsoft.com/office/drawing/2014/main" id="{D1234C7C-A821-4C79-8364-D4BF33003932}"/>
              </a:ext>
            </a:extLst>
          </p:cNvPr>
          <p:cNvSpPr>
            <a:spLocks noGrp="1"/>
          </p:cNvSpPr>
          <p:nvPr>
            <p:ph idx="1"/>
          </p:nvPr>
        </p:nvSpPr>
        <p:spPr/>
        <p:txBody>
          <a:bodyPr/>
          <a:lstStyle/>
          <a:p>
            <a:r>
              <a:rPr lang="en-US" dirty="0"/>
              <a:t>To promote charitable and humanitarian causes approved by the membership</a:t>
            </a:r>
          </a:p>
          <a:p>
            <a:r>
              <a:rPr lang="en-US" dirty="0"/>
              <a:t>To promote our Irish and Catholic heritage</a:t>
            </a:r>
          </a:p>
          <a:p>
            <a:r>
              <a:rPr lang="en-US" dirty="0"/>
              <a:t>Examples of meeting our exempt purposes include </a:t>
            </a:r>
            <a:r>
              <a:rPr lang="en-US" dirty="0" err="1"/>
              <a:t>Columban</a:t>
            </a:r>
            <a:r>
              <a:rPr lang="en-US" dirty="0"/>
              <a:t> Fathers and Sisters, FFAI, Irish History and Cultural promotions, Project St. Patrick, SOAR</a:t>
            </a:r>
          </a:p>
          <a:p>
            <a:endParaRPr lang="en-US" dirty="0"/>
          </a:p>
          <a:p>
            <a:endParaRPr lang="en-US" dirty="0"/>
          </a:p>
        </p:txBody>
      </p:sp>
    </p:spTree>
    <p:extLst>
      <p:ext uri="{BB962C8B-B14F-4D97-AF65-F5344CB8AC3E}">
        <p14:creationId xmlns:p14="http://schemas.microsoft.com/office/powerpoint/2010/main" val="3849241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ADF46-064E-4CE6-A417-4F2191618497}"/>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E55EDC8E-645A-4A11-AB6A-8C9738BEF435}"/>
              </a:ext>
            </a:extLst>
          </p:cNvPr>
          <p:cNvSpPr>
            <a:spLocks noGrp="1"/>
          </p:cNvSpPr>
          <p:nvPr>
            <p:ph idx="1"/>
          </p:nvPr>
        </p:nvSpPr>
        <p:spPr/>
        <p:txBody>
          <a:bodyPr/>
          <a:lstStyle/>
          <a:p>
            <a:r>
              <a:rPr lang="en-US" dirty="0"/>
              <a:t>Goal is to simplify the Annual Year End Reports to meet the reporting on the IRS 990.</a:t>
            </a:r>
          </a:p>
          <a:p>
            <a:r>
              <a:rPr lang="en-US" dirty="0"/>
              <a:t>To check for status of Tax Exempt Organizations and a copy of Determination letters  check </a:t>
            </a:r>
            <a:r>
              <a:rPr lang="en-US" dirty="0">
                <a:hlinkClick r:id="rId2"/>
              </a:rPr>
              <a:t>www.irs.gov/Charities-&amp;-Non-Porfits/Exempt-Organizations-Select-Check</a:t>
            </a:r>
            <a:r>
              <a:rPr lang="en-US" dirty="0"/>
              <a:t> </a:t>
            </a:r>
          </a:p>
          <a:p>
            <a:r>
              <a:rPr lang="en-US" dirty="0"/>
              <a:t>For more information on Tax exempt Organizations visit the IRS website </a:t>
            </a:r>
            <a:r>
              <a:rPr lang="en-US" dirty="0">
                <a:hlinkClick r:id="rId3"/>
              </a:rPr>
              <a:t>www.irs.gov</a:t>
            </a:r>
            <a:endParaRPr lang="en-US" dirty="0"/>
          </a:p>
          <a:p>
            <a:pPr marL="0" indent="0">
              <a:buNone/>
            </a:pPr>
            <a:endParaRPr lang="en-US" dirty="0"/>
          </a:p>
          <a:p>
            <a:r>
              <a:rPr lang="en-US" dirty="0"/>
              <a:t>Credits IRS Website and the Non profit Giving on the LAOH NYS website</a:t>
            </a:r>
          </a:p>
          <a:p>
            <a:endParaRPr lang="en-US" dirty="0"/>
          </a:p>
          <a:p>
            <a:endParaRPr lang="en-US" dirty="0"/>
          </a:p>
        </p:txBody>
      </p:sp>
    </p:spTree>
    <p:extLst>
      <p:ext uri="{BB962C8B-B14F-4D97-AF65-F5344CB8AC3E}">
        <p14:creationId xmlns:p14="http://schemas.microsoft.com/office/powerpoint/2010/main" val="362875697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96</TotalTime>
  <Words>536</Words>
  <Application>Microsoft Office PowerPoint</Application>
  <PresentationFormat>Widescreen</PresentationFormat>
  <Paragraphs>35</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Trebuchet MS</vt:lpstr>
      <vt:lpstr>Wingdings 3</vt:lpstr>
      <vt:lpstr>Facet</vt:lpstr>
      <vt:lpstr>Treasurer’s Workshop </vt:lpstr>
      <vt:lpstr>Charitable Organization </vt:lpstr>
      <vt:lpstr>Financial Record Keeping for Tax Exempt Organizations </vt:lpstr>
      <vt:lpstr>Definations and Differences</vt:lpstr>
      <vt:lpstr>LAOH Exempt Purpose</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Treasurer’s Workshop</dc:title>
  <dc:creator>Marilyn Madigan</dc:creator>
  <cp:lastModifiedBy>Marilyn Madigan</cp:lastModifiedBy>
  <cp:revision>11</cp:revision>
  <dcterms:created xsi:type="dcterms:W3CDTF">2018-07-05T15:16:30Z</dcterms:created>
  <dcterms:modified xsi:type="dcterms:W3CDTF">2018-07-05T16:54:49Z</dcterms:modified>
</cp:coreProperties>
</file>